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7" r:id="rId1"/>
  </p:sldMasterIdLst>
  <p:sldIdLst>
    <p:sldId id="256" r:id="rId2"/>
    <p:sldId id="261" r:id="rId3"/>
    <p:sldId id="268" r:id="rId4"/>
    <p:sldId id="257" r:id="rId5"/>
    <p:sldId id="269" r:id="rId6"/>
    <p:sldId id="271" r:id="rId7"/>
    <p:sldId id="272" r:id="rId8"/>
    <p:sldId id="274" r:id="rId9"/>
    <p:sldId id="277" r:id="rId10"/>
    <p:sldId id="275" r:id="rId11"/>
    <p:sldId id="258" r:id="rId12"/>
    <p:sldId id="259" r:id="rId13"/>
    <p:sldId id="262" r:id="rId14"/>
    <p:sldId id="264" r:id="rId15"/>
    <p:sldId id="263" r:id="rId16"/>
    <p:sldId id="278" r:id="rId17"/>
    <p:sldId id="265" r:id="rId18"/>
    <p:sldId id="267" r:id="rId19"/>
    <p:sldId id="266" r:id="rId20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CC3300"/>
    <a:srgbClr val="006600"/>
    <a:srgbClr val="0000FF"/>
    <a:srgbClr val="FF99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83" autoAdjust="0"/>
  </p:normalViewPr>
  <p:slideViewPr>
    <p:cSldViewPr snapToGrid="0">
      <p:cViewPr varScale="1">
        <p:scale>
          <a:sx n="111" d="100"/>
          <a:sy n="111" d="100"/>
        </p:scale>
        <p:origin x="47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0EDAA-FE75-421E-B7C5-838302EDA912}" type="datetimeFigureOut">
              <a:rPr lang="uk-UA" smtClean="0"/>
              <a:pPr/>
              <a:t>25.04.2025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5AFF-97D2-49D7-A1EA-F99EB555EB79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6643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0EDAA-FE75-421E-B7C5-838302EDA912}" type="datetimeFigureOut">
              <a:rPr lang="uk-UA" smtClean="0"/>
              <a:pPr/>
              <a:t>25.04.2025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5AFF-97D2-49D7-A1EA-F99EB555EB79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10822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0EDAA-FE75-421E-B7C5-838302EDA912}" type="datetimeFigureOut">
              <a:rPr lang="uk-UA" smtClean="0"/>
              <a:pPr/>
              <a:t>25.04.2025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5AFF-97D2-49D7-A1EA-F99EB555EB79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5596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0EDAA-FE75-421E-B7C5-838302EDA912}" type="datetimeFigureOut">
              <a:rPr lang="uk-UA" smtClean="0"/>
              <a:pPr/>
              <a:t>25.04.2025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5AFF-97D2-49D7-A1EA-F99EB555EB79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4138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0EDAA-FE75-421E-B7C5-838302EDA912}" type="datetimeFigureOut">
              <a:rPr lang="uk-UA" smtClean="0"/>
              <a:pPr/>
              <a:t>25.04.2025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5AFF-97D2-49D7-A1EA-F99EB555EB79}" type="slidenum">
              <a:rPr lang="uk-UA" smtClean="0"/>
              <a:pPr/>
              <a:t>‹№›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575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0EDAA-FE75-421E-B7C5-838302EDA912}" type="datetimeFigureOut">
              <a:rPr lang="uk-UA" smtClean="0"/>
              <a:pPr/>
              <a:t>25.04.2025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5AFF-97D2-49D7-A1EA-F99EB555EB79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7755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0EDAA-FE75-421E-B7C5-838302EDA912}" type="datetimeFigureOut">
              <a:rPr lang="uk-UA" smtClean="0"/>
              <a:pPr/>
              <a:t>25.04.2025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5AFF-97D2-49D7-A1EA-F99EB555EB79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5545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0EDAA-FE75-421E-B7C5-838302EDA912}" type="datetimeFigureOut">
              <a:rPr lang="uk-UA" smtClean="0"/>
              <a:pPr/>
              <a:t>25.04.2025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5AFF-97D2-49D7-A1EA-F99EB555EB79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39765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0EDAA-FE75-421E-B7C5-838302EDA912}" type="datetimeFigureOut">
              <a:rPr lang="uk-UA" smtClean="0"/>
              <a:pPr/>
              <a:t>25.04.2025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5AFF-97D2-49D7-A1EA-F99EB555EB79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2699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0EDAA-FE75-421E-B7C5-838302EDA912}" type="datetimeFigureOut">
              <a:rPr lang="uk-UA" smtClean="0"/>
              <a:pPr/>
              <a:t>25.04.2025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5AFF-97D2-49D7-A1EA-F99EB555EB79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022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0EDAA-FE75-421E-B7C5-838302EDA912}" type="datetimeFigureOut">
              <a:rPr lang="uk-UA" smtClean="0"/>
              <a:pPr/>
              <a:t>25.04.2025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5AFF-97D2-49D7-A1EA-F99EB555EB79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0442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0EDAA-FE75-421E-B7C5-838302EDA912}" type="datetimeFigureOut">
              <a:rPr lang="uk-UA" smtClean="0"/>
              <a:pPr/>
              <a:t>25.04.2025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5AFF-97D2-49D7-A1EA-F99EB555EB79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6827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0EDAA-FE75-421E-B7C5-838302EDA912}" type="datetimeFigureOut">
              <a:rPr lang="uk-UA" smtClean="0"/>
              <a:pPr/>
              <a:t>25.04.2025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5AFF-97D2-49D7-A1EA-F99EB555EB79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0138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0EDAA-FE75-421E-B7C5-838302EDA912}" type="datetimeFigureOut">
              <a:rPr lang="uk-UA" smtClean="0"/>
              <a:pPr/>
              <a:t>25.04.2025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5AFF-97D2-49D7-A1EA-F99EB555EB79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6184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0EDAA-FE75-421E-B7C5-838302EDA912}" type="datetimeFigureOut">
              <a:rPr lang="uk-UA" smtClean="0"/>
              <a:pPr/>
              <a:t>25.04.2025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5AFF-97D2-49D7-A1EA-F99EB555EB79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2188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0EDAA-FE75-421E-B7C5-838302EDA912}" type="datetimeFigureOut">
              <a:rPr lang="uk-UA" smtClean="0"/>
              <a:pPr/>
              <a:t>25.04.2025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5AFF-97D2-49D7-A1EA-F99EB555EB79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57053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0EDAA-FE75-421E-B7C5-838302EDA912}" type="datetimeFigureOut">
              <a:rPr lang="uk-UA" smtClean="0"/>
              <a:pPr/>
              <a:t>25.04.2025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9855AFF-97D2-49D7-A1EA-F99EB555EB79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5964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  <p:sldLayoutId id="2147483861" r:id="rId14"/>
    <p:sldLayoutId id="2147483862" r:id="rId15"/>
    <p:sldLayoutId id="214748386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1000">
              <a:schemeClr val="accent2">
                <a:lumMod val="20000"/>
                <a:lumOff val="80000"/>
              </a:schemeClr>
            </a:gs>
            <a:gs pos="75000">
              <a:schemeClr val="accent1">
                <a:lumMod val="45000"/>
                <a:lumOff val="55000"/>
              </a:schemeClr>
            </a:gs>
            <a:gs pos="82000">
              <a:schemeClr val="accent1">
                <a:lumMod val="45000"/>
                <a:lumOff val="55000"/>
              </a:schemeClr>
            </a:gs>
            <a:gs pos="94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8833E16-1AC2-4E5C-BCAC-675F9030AC13}"/>
              </a:ext>
            </a:extLst>
          </p:cNvPr>
          <p:cNvSpPr txBox="1"/>
          <p:nvPr/>
        </p:nvSpPr>
        <p:spPr>
          <a:xfrm>
            <a:off x="1644126" y="3835307"/>
            <a:ext cx="631685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Педагогічна вітальня для професійної спільноти тифлопедагогів ЗДО ВМТГ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BBAAB15-AE1F-462C-B24A-051D23130A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099" y="4300139"/>
            <a:ext cx="1853832" cy="23030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7DF88E5-EB99-4CCE-86F3-6B9B3F44EA8E}"/>
              </a:ext>
            </a:extLst>
          </p:cNvPr>
          <p:cNvSpPr txBox="1"/>
          <p:nvPr/>
        </p:nvSpPr>
        <p:spPr>
          <a:xfrm>
            <a:off x="2160136" y="5704114"/>
            <a:ext cx="300404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uk-UA" sz="14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Лариса Бондарчук – консультант КУ «ЦПРПП ВМР»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D95F29-A42D-4804-917F-604470B45359}"/>
              </a:ext>
            </a:extLst>
          </p:cNvPr>
          <p:cNvSpPr txBox="1"/>
          <p:nvPr/>
        </p:nvSpPr>
        <p:spPr>
          <a:xfrm>
            <a:off x="1104015" y="1897651"/>
            <a:ext cx="9821284" cy="17543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Всебічний розвиток особистості дитини з порушенням зору  засобами художньої – продуктивної діяльності.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19996">
            <a:off x="8612543" y="4198820"/>
            <a:ext cx="2802285" cy="1978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071" y="165321"/>
            <a:ext cx="3289232" cy="67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990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358075" y="435796"/>
            <a:ext cx="11588499" cy="3090000"/>
          </a:xfrm>
          <a:prstGeom prst="roundRect">
            <a:avLst/>
          </a:prstGeom>
          <a:solidFill>
            <a:srgbClr val="E5A645">
              <a:lumMod val="40000"/>
              <a:lumOff val="60000"/>
            </a:srgbClr>
          </a:solidFill>
          <a:ln w="25400" cap="flat" cmpd="sng" algn="ctr">
            <a:solidFill>
              <a:srgbClr val="739BC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just"/>
            <a:r>
              <a:rPr lang="uk-UA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Дослідження багатьох учених у галузі тифлопедагогіки та </a:t>
            </a:r>
            <a:r>
              <a:rPr lang="uk-UA" sz="20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тифлопсихології</a:t>
            </a:r>
            <a:r>
              <a:rPr lang="uk-UA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(Ю. Бондаренко, </a:t>
            </a:r>
            <a:r>
              <a:rPr lang="uk-UA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Л.Вавіна</a:t>
            </a:r>
            <a:r>
              <a:rPr lang="uk-UA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i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Синьова</a:t>
            </a:r>
            <a:r>
              <a:rPr lang="uk-UA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та ін.)</a:t>
            </a:r>
            <a:r>
              <a:rPr lang="uk-UA" sz="20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довели, що художня діяльність має корекційний вплив на розвиток особистості дитини з  порушеннями зору, оскільки у дитини розвиваються сприймання, почуття, креативне мислення, уява, творчі здібності, впевненість у своїх силах, що допомагає дитині з порушеннями зорового аналізатору почуватися впевненіше, розвиваються її комунікативні здібності. Різні види художньої діяльності мають величезний вплив на особистість дитини з порушеннями зору, її подальший розвиток, становлення та соціалізацію.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426" y="4248408"/>
            <a:ext cx="2581275" cy="17716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635" y="3828278"/>
            <a:ext cx="6309907" cy="24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81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3051" y="108163"/>
            <a:ext cx="10912984" cy="101600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 defTabSz="914400"/>
            <a:r>
              <a:rPr lang="ru-RU" sz="26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успішного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вирішення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проблеми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творчих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здібностей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порушеннями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зору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важливо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забезпечити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відповідні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умови</a:t>
            </a:r>
            <a:r>
              <a:rPr lang="ru-RU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uk-UA" sz="2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3"/>
          <p:cNvSpPr>
            <a:spLocks noGrp="1"/>
          </p:cNvSpPr>
          <p:nvPr>
            <p:ph idx="1"/>
          </p:nvPr>
        </p:nvSpPr>
        <p:spPr>
          <a:xfrm>
            <a:off x="438638" y="1124163"/>
            <a:ext cx="11566566" cy="5644772"/>
          </a:xfrm>
          <a:prstGeom prst="roundRect">
            <a:avLst/>
          </a:prstGeom>
          <a:solidFill>
            <a:srgbClr val="E5A645">
              <a:lumMod val="40000"/>
              <a:lumOff val="60000"/>
            </a:srgbClr>
          </a:solidFill>
          <a:ln w="25400" cap="flat" cmpd="sng" algn="ctr">
            <a:solidFill>
              <a:srgbClr val="739BCF">
                <a:shade val="50000"/>
              </a:srgbClr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just"/>
            <a:r>
              <a:rPr lang="uk-UA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створювати ситуації пізнавальної, художньої творчості;</a:t>
            </a:r>
          </a:p>
          <a:p>
            <a:pPr algn="just"/>
            <a:r>
              <a:rPr lang="uk-UA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проводити спеціальну роботу, націлену на розвиток творчості, під час занять;</a:t>
            </a:r>
          </a:p>
          <a:p>
            <a:pPr algn="just"/>
            <a:r>
              <a:rPr lang="uk-UA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організовувати  цікаве змістовне життя дітей в групі, збагачуючи їх пізнавальними враженнями;</a:t>
            </a:r>
          </a:p>
          <a:p>
            <a:pPr algn="just"/>
            <a:r>
              <a:rPr lang="uk-UA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сприяти набуттю </a:t>
            </a:r>
            <a:r>
              <a:rPr lang="uk-UA" sz="1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емоційно</a:t>
            </a:r>
            <a:r>
              <a:rPr lang="uk-UA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інтелектуального досвіду;</a:t>
            </a:r>
          </a:p>
          <a:p>
            <a:pPr algn="just"/>
            <a:r>
              <a:rPr lang="uk-UA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враховувати індивідуальні особливості кожної дитини (темперамент, характер, соматичний стан), її настрій та інтереси при цілеспрямованому формуванні творчих здібностей;</a:t>
            </a:r>
          </a:p>
          <a:p>
            <a:pPr algn="just"/>
            <a:r>
              <a:rPr lang="uk-UA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забезпечувати атмосферу творчості (довірче спілкування, співпраця, співчуття, віра в спроможність дитини, підтримка у разі невдачі, радість від досягнень);</a:t>
            </a:r>
          </a:p>
          <a:p>
            <a:pPr algn="just"/>
            <a:r>
              <a:rPr lang="uk-UA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інтегрувати різні види дитячої діяльності, що дасть змогу виявити різнобічні нахили та здібності дітей;</a:t>
            </a:r>
          </a:p>
          <a:p>
            <a:pPr algn="just"/>
            <a:r>
              <a:rPr lang="uk-UA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надавати можливості проявляти творчість, спираючись на власний досвід;</a:t>
            </a:r>
          </a:p>
          <a:p>
            <a:pPr algn="just"/>
            <a:r>
              <a:rPr lang="uk-UA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організовувати у групі та в приміщеннях закладу дошкільної освіти зручне, доступне, варіативне, мобільне, здорове середовище, яке легко трансформується за потреби;</a:t>
            </a:r>
          </a:p>
          <a:p>
            <a:pPr algn="just"/>
            <a:r>
              <a:rPr lang="uk-UA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впроваджувати ІК-технології;</a:t>
            </a:r>
          </a:p>
          <a:p>
            <a:pPr algn="just"/>
            <a:r>
              <a:rPr lang="uk-UA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створити художньо – естетичний центр з осередком образотворчості.	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714" y="5397335"/>
            <a:ext cx="1620108" cy="12150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629" y="5354595"/>
            <a:ext cx="1677095" cy="125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76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1117" y="610626"/>
            <a:ext cx="8596668" cy="979277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sz="2800" dirty="0"/>
              <a:t> </a:t>
            </a:r>
            <a:r>
              <a:rPr lang="uk-UA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Головне завдання художньо-продуктивної діяльності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9472" y="2306697"/>
            <a:ext cx="3509978" cy="1573324"/>
          </a:xfrm>
          <a:prstGeom prst="roundRect">
            <a:avLst/>
          </a:prstGeom>
          <a:solidFill>
            <a:srgbClr val="E5A645">
              <a:lumMod val="40000"/>
              <a:lumOff val="60000"/>
            </a:srgbClr>
          </a:solidFill>
          <a:ln w="25400" cap="flat" cmpd="sng" algn="ctr">
            <a:solidFill>
              <a:srgbClr val="739BC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>
                <a:srgbClr val="000000"/>
              </a:buClr>
            </a:pPr>
            <a:r>
              <a:rPr lang="uk-UA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 пізнавальної і творчої активності, спрямування  її на естетичне сприйняття мінливості й різнобарвності світу, його краси</a:t>
            </a:r>
            <a:endParaRPr lang="uk-UA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19472" y="4003590"/>
            <a:ext cx="3561790" cy="1960604"/>
          </a:xfrm>
          <a:prstGeom prst="roundRect">
            <a:avLst/>
          </a:prstGeom>
          <a:solidFill>
            <a:srgbClr val="E5A645">
              <a:lumMod val="40000"/>
              <a:lumOff val="60000"/>
            </a:srgbClr>
          </a:solidFill>
          <a:ln w="25400" cap="flat" cmpd="sng" algn="ctr">
            <a:solidFill>
              <a:srgbClr val="739BC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>
                <a:srgbClr val="000000"/>
              </a:buClr>
            </a:pPr>
            <a:r>
              <a:rPr lang="uk-UA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Усвідомлення краси в усіх її формах, а також естетичних якостей предметів та об`єктів  оточуючого світу</a:t>
            </a:r>
            <a:endParaRPr lang="uk-UA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721400" y="4110681"/>
            <a:ext cx="3772326" cy="2350504"/>
          </a:xfrm>
          <a:prstGeom prst="roundRect">
            <a:avLst/>
          </a:prstGeom>
          <a:solidFill>
            <a:srgbClr val="E5A645">
              <a:lumMod val="40000"/>
              <a:lumOff val="60000"/>
            </a:srgbClr>
          </a:solidFill>
          <a:ln w="25400" cap="flat" cmpd="sng" algn="ctr">
            <a:solidFill>
              <a:srgbClr val="739BC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uk-UA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 зорового сприймання та включення його у полісенсорну діяльність, дрібної моторики, орієнтації у просторі, формування, уточнення та корекція уявлень про навколишній світ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721400" y="2313131"/>
            <a:ext cx="3772326" cy="1566890"/>
          </a:xfrm>
          <a:prstGeom prst="roundRect">
            <a:avLst/>
          </a:prstGeom>
          <a:solidFill>
            <a:srgbClr val="E5A645">
              <a:lumMod val="40000"/>
              <a:lumOff val="60000"/>
            </a:srgbClr>
          </a:solidFill>
          <a:ln w="25400" cap="flat" cmpd="sng" algn="ctr">
            <a:solidFill>
              <a:srgbClr val="739BC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buClr>
                <a:srgbClr val="000000"/>
              </a:buClr>
            </a:pPr>
            <a:r>
              <a:rPr lang="uk-UA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вміння сприймати навколишній світ, розвиток уяви, формування власне образотворчих дій та естетичне виховання</a:t>
            </a:r>
            <a:endParaRPr lang="uk-UA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208" y="4613824"/>
            <a:ext cx="2131377" cy="13750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878" y="2487885"/>
            <a:ext cx="2789281" cy="156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89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446" y="194147"/>
            <a:ext cx="9528970" cy="132556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uk-UA" sz="28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Художньо-продуктивна діяльність має важливе значення для всебічного розвитку особистості </a:t>
            </a: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12124" y="1631683"/>
            <a:ext cx="7041249" cy="910460"/>
          </a:xfrm>
          <a:prstGeom prst="roundRect">
            <a:avLst/>
          </a:prstGeom>
          <a:solidFill>
            <a:srgbClr val="E5A645">
              <a:lumMod val="40000"/>
              <a:lumOff val="60000"/>
            </a:srgbClr>
          </a:solidFill>
          <a:ln w="25400" cap="flat" cmpd="sng" algn="ctr">
            <a:solidFill>
              <a:srgbClr val="739BCF">
                <a:shade val="50000"/>
              </a:srgbClr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lvl="0" indent="0">
              <a:buClr>
                <a:srgbClr val="000000"/>
              </a:buClr>
              <a:buNone/>
            </a:pPr>
            <a:r>
              <a:rPr lang="uk-UA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</a:t>
            </a:r>
            <a:r>
              <a:rPr lang="uk-UA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 час створення зображення в дитини формуються спостережливість, естетичне сприйняття, художній смак, творчі здібності.</a:t>
            </a:r>
            <a:endParaRPr lang="uk-UA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Объект 7"/>
          <p:cNvSpPr txBox="1">
            <a:spLocks/>
          </p:cNvSpPr>
          <p:nvPr/>
        </p:nvSpPr>
        <p:spPr>
          <a:xfrm>
            <a:off x="412124" y="3656531"/>
            <a:ext cx="6941576" cy="923707"/>
          </a:xfrm>
          <a:prstGeom prst="roundRect">
            <a:avLst/>
          </a:prstGeom>
          <a:solidFill>
            <a:srgbClr val="E5A645">
              <a:lumMod val="40000"/>
              <a:lumOff val="60000"/>
            </a:srgbClr>
          </a:solidFill>
          <a:ln w="25400" cap="flat" cmpd="sng" algn="ctr">
            <a:solidFill>
              <a:srgbClr val="739BCF">
                <a:shade val="50000"/>
              </a:srgbClr>
            </a:solidFill>
            <a:prstDash val="solid"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1400" dirty="0"/>
              <a:t> </a:t>
            </a:r>
            <a:r>
              <a:rPr lang="uk-UA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Творча особистість здатна реалізувати свій потенціал у різних сферах життєдіяльності. </a:t>
            </a:r>
          </a:p>
        </p:txBody>
      </p:sp>
      <p:sp>
        <p:nvSpPr>
          <p:cNvPr id="10" name="Объект 7"/>
          <p:cNvSpPr txBox="1">
            <a:spLocks/>
          </p:cNvSpPr>
          <p:nvPr/>
        </p:nvSpPr>
        <p:spPr>
          <a:xfrm>
            <a:off x="412124" y="2654116"/>
            <a:ext cx="7041248" cy="890442"/>
          </a:xfrm>
          <a:prstGeom prst="roundRect">
            <a:avLst/>
          </a:prstGeom>
          <a:solidFill>
            <a:srgbClr val="E5A645">
              <a:lumMod val="40000"/>
              <a:lumOff val="60000"/>
            </a:srgbClr>
          </a:solidFill>
          <a:ln w="25400" cap="flat" cmpd="sng" algn="ctr">
            <a:solidFill>
              <a:srgbClr val="739BCF">
                <a:shade val="50000"/>
              </a:srgbClr>
            </a:solidFill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0000"/>
              </a:buClr>
              <a:buNone/>
            </a:pPr>
            <a:r>
              <a:rPr lang="uk-UA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процесі творчості особливого значення набувають саморозвиток, самовираження та самореалізація, які є важливими чинниками розвитку кожної особистості. </a:t>
            </a:r>
            <a:endParaRPr lang="uk-UA" sz="18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2635" y="2617808"/>
            <a:ext cx="3744930" cy="26288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Объект 7"/>
          <p:cNvSpPr txBox="1">
            <a:spLocks/>
          </p:cNvSpPr>
          <p:nvPr/>
        </p:nvSpPr>
        <p:spPr>
          <a:xfrm>
            <a:off x="412124" y="4692211"/>
            <a:ext cx="6941576" cy="1714136"/>
          </a:xfrm>
          <a:prstGeom prst="roundRect">
            <a:avLst/>
          </a:prstGeom>
          <a:solidFill>
            <a:srgbClr val="E5A645">
              <a:lumMod val="40000"/>
              <a:lumOff val="60000"/>
            </a:srgbClr>
          </a:solidFill>
          <a:ln w="25400" cap="flat" cmpd="sng" algn="ctr">
            <a:solidFill>
              <a:srgbClr val="739BCF">
                <a:shade val="50000"/>
              </a:srgbClr>
            </a:solidFill>
            <a:prstDash val="solid"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Малювання, ліплення, аплікацію поєднує художньо-продуктивна діяльність.</a:t>
            </a:r>
          </a:p>
          <a:p>
            <a:pPr marL="0" indent="0">
              <a:buNone/>
            </a:pPr>
            <a:r>
              <a:rPr lang="uk-UA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 види діяльності спрямовані на створення певного продукту, вимагають оволодіння особливими способами дій та здійснюють специфічний вплив на психічний розвиток дітей.</a:t>
            </a:r>
          </a:p>
        </p:txBody>
      </p:sp>
    </p:spTree>
    <p:extLst>
      <p:ext uri="{BB962C8B-B14F-4D97-AF65-F5344CB8AC3E}">
        <p14:creationId xmlns:p14="http://schemas.microsoft.com/office/powerpoint/2010/main" val="3365912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81439" y="511438"/>
            <a:ext cx="9198186" cy="1293340"/>
          </a:xfrm>
          <a:prstGeom prst="roundRect">
            <a:avLst/>
          </a:prstGeom>
          <a:solidFill>
            <a:srgbClr val="E5A645">
              <a:lumMod val="40000"/>
              <a:lumOff val="60000"/>
            </a:srgbClr>
          </a:solidFill>
          <a:ln w="25400" cap="flat" cmpd="sng" algn="ctr">
            <a:solidFill>
              <a:srgbClr val="739BCF">
                <a:shade val="50000"/>
              </a:srgbClr>
            </a:solidFill>
            <a:prstDash val="solid"/>
          </a:ln>
          <a:effectLst/>
        </p:spPr>
        <p:txBody>
          <a:bodyPr rtlCol="0" anchor="ctr">
            <a:normAutofit/>
          </a:bodyPr>
          <a:lstStyle/>
          <a:p>
            <a:pPr marL="0" indent="0">
              <a:buNone/>
            </a:pPr>
            <a:r>
              <a:rPr lang="uk-UA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Продуктивні види діяльності мають моделюючий характер. Продуктивна діяльність, моделюючи предмети навколишнього світу, призводить до створення реального продукту, в якому уявлення про предмет, явище, ситуації отримує матеріальне втілення в малюнку, конструкції, об'ємному зображенні. </a:t>
            </a:r>
          </a:p>
        </p:txBody>
      </p:sp>
      <p:sp>
        <p:nvSpPr>
          <p:cNvPr id="5" name="Объект 3"/>
          <p:cNvSpPr txBox="1">
            <a:spLocks/>
          </p:cNvSpPr>
          <p:nvPr/>
        </p:nvSpPr>
        <p:spPr>
          <a:xfrm>
            <a:off x="1157624" y="1809241"/>
            <a:ext cx="9198186" cy="1556605"/>
          </a:xfrm>
          <a:prstGeom prst="roundRect">
            <a:avLst/>
          </a:prstGeom>
          <a:solidFill>
            <a:srgbClr val="E5A645">
              <a:lumMod val="40000"/>
              <a:lumOff val="60000"/>
            </a:srgbClr>
          </a:solidFill>
          <a:ln w="25400" cap="flat" cmpd="sng" algn="ctr">
            <a:solidFill>
              <a:srgbClr val="739BCF">
                <a:shade val="50000"/>
              </a:srgbClr>
            </a:solidFill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умовах художньо-продуктивної діяльності у дітей із порушеннями зору формуються складні художньо-естетичні образи. При цьому формування таких образів носить системний характер і здійснюється при опорі на слухові, тактильні, </a:t>
            </a:r>
            <a:r>
              <a:rPr lang="uk-UA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кінестетичні</a:t>
            </a:r>
            <a:r>
              <a:rPr lang="uk-UA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інші сенсорні функції, включаючи залишковий зір. Полісенсорна основа сприйняття дійсності й просторово-орієнтовної діяльності </a:t>
            </a:r>
            <a:r>
              <a:rPr lang="uk-UA" sz="1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слабозорих</a:t>
            </a:r>
            <a:r>
              <a:rPr lang="uk-UA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дітей має важливе компенсаторне значення. </a:t>
            </a:r>
          </a:p>
        </p:txBody>
      </p:sp>
      <p:sp>
        <p:nvSpPr>
          <p:cNvPr id="6" name="Объект 3"/>
          <p:cNvSpPr txBox="1">
            <a:spLocks/>
          </p:cNvSpPr>
          <p:nvPr/>
        </p:nvSpPr>
        <p:spPr>
          <a:xfrm>
            <a:off x="2212066" y="3533685"/>
            <a:ext cx="9198186" cy="1202217"/>
          </a:xfrm>
          <a:prstGeom prst="roundRect">
            <a:avLst/>
          </a:prstGeom>
          <a:solidFill>
            <a:srgbClr val="E5A645">
              <a:lumMod val="40000"/>
              <a:lumOff val="60000"/>
            </a:srgbClr>
          </a:solidFill>
          <a:ln w="25400" cap="flat" cmpd="sng" algn="ctr">
            <a:solidFill>
              <a:srgbClr val="739BCF">
                <a:shade val="50000"/>
              </a:srgbClr>
            </a:solidFill>
            <a:prstDash val="solid"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Усе це є важливим джерелом отримання дітьми естетичної інформації з навколишньої дійсності.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8414" t="6909" r="19032" b="3737"/>
          <a:stretch/>
        </p:blipFill>
        <p:spPr>
          <a:xfrm>
            <a:off x="4714629" y="4885280"/>
            <a:ext cx="2205154" cy="1646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0901" y="4856300"/>
            <a:ext cx="2204910" cy="1675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8626" y="4856300"/>
            <a:ext cx="2309961" cy="1635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6924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86521" y="213795"/>
            <a:ext cx="10515600" cy="2054952"/>
          </a:xfrm>
          <a:prstGeom prst="roundRect">
            <a:avLst/>
          </a:prstGeom>
          <a:solidFill>
            <a:srgbClr val="E5A645">
              <a:lumMod val="40000"/>
              <a:lumOff val="60000"/>
            </a:srgbClr>
          </a:solidFill>
          <a:ln w="25400" cap="flat" cmpd="sng" algn="ctr">
            <a:solidFill>
              <a:srgbClr val="739BCF">
                <a:shade val="50000"/>
              </a:srgbClr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indent="0" algn="just">
              <a:buNone/>
            </a:pP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Освоюючи художньо-продуктивну діяльність, дитина зі зниженим зором вчиться виділяти в реальному предметі ті сторони, які можуть бути відображені в тому чи іншому її вигляді. </a:t>
            </a:r>
          </a:p>
          <a:p>
            <a:pPr marL="0" indent="0" algn="just">
              <a:buNone/>
            </a:pPr>
            <a:r>
              <a:rPr lang="uk-UA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uk-UA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слабозорого</a:t>
            </a:r>
            <a:r>
              <a:rPr lang="uk-UA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дошкільника складається вміння варіативно використовувати виражальні засоби та знаряддя, виникають узагальнені способи зображення об’єктів навколишнього світу. </a:t>
            </a:r>
            <a:endParaRPr lang="uk-UA" sz="20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3"/>
          <p:cNvSpPr txBox="1">
            <a:spLocks/>
          </p:cNvSpPr>
          <p:nvPr/>
        </p:nvSpPr>
        <p:spPr>
          <a:xfrm>
            <a:off x="429885" y="2408635"/>
            <a:ext cx="8013940" cy="4235570"/>
          </a:xfrm>
          <a:prstGeom prst="roundRect">
            <a:avLst/>
          </a:prstGeom>
          <a:solidFill>
            <a:srgbClr val="E5A645">
              <a:lumMod val="40000"/>
              <a:lumOff val="60000"/>
            </a:srgbClr>
          </a:solidFill>
          <a:ln w="25400" cap="flat" cmpd="sng" algn="ctr">
            <a:solidFill>
              <a:srgbClr val="739BCF">
                <a:shade val="50000"/>
              </a:srgbClr>
            </a:solidFill>
            <a:prstDash val="solid"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457200">
              <a:buClr>
                <a:schemeClr val="accent1"/>
              </a:buClr>
              <a:buSzPct val="80000"/>
              <a:buNone/>
            </a:pPr>
            <a:r>
              <a:rPr lang="uk-UA" sz="2400" b="1" dirty="0">
                <a:solidFill>
                  <a:srgbClr val="C00000"/>
                </a:solidFill>
              </a:rPr>
              <a:t> </a:t>
            </a: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Корекційно-педагогічна робота полягає в тому, щоб навчити дітей із порушеннями зору бачити прекрасне в навколишньому, у житті, природі, у суспільних відносинах людей, </a:t>
            </a:r>
            <a:r>
              <a:rPr lang="uk-UA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емоційно</a:t>
            </a: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збагатити особистість дитини, якому багато чого недоступно для безпосередньо-почуттєвого сприйняття дійсності. Важливо ознайомлювати дітей зі зниженим зором із соціальною дійсністю, творами образотворчого мистецтва, художньою практикою, залучати до джерел народної культури.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3668" y="2786332"/>
            <a:ext cx="2958859" cy="3398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8572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3"/>
          <p:cNvSpPr txBox="1">
            <a:spLocks/>
          </p:cNvSpPr>
          <p:nvPr/>
        </p:nvSpPr>
        <p:spPr>
          <a:xfrm>
            <a:off x="341488" y="591536"/>
            <a:ext cx="8320601" cy="5674928"/>
          </a:xfrm>
          <a:prstGeom prst="roundRect">
            <a:avLst/>
          </a:prstGeom>
          <a:solidFill>
            <a:srgbClr val="E5A645">
              <a:lumMod val="40000"/>
              <a:lumOff val="60000"/>
            </a:srgbClr>
          </a:solidFill>
          <a:ln w="25400" cap="flat" cmpd="sng" algn="ctr">
            <a:solidFill>
              <a:srgbClr val="739BCF">
                <a:shade val="50000"/>
              </a:srgbClr>
            </a:solidFill>
            <a:prstDash val="solid"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457200">
              <a:buClr>
                <a:schemeClr val="accent1"/>
              </a:buClr>
              <a:buSzPct val="80000"/>
              <a:buNone/>
            </a:pPr>
            <a:r>
              <a:rPr lang="uk-UA" sz="2000" dirty="0"/>
              <a:t> </a:t>
            </a: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defTabSz="457200">
              <a:buClr>
                <a:schemeClr val="accent1"/>
              </a:buClr>
              <a:buSzPct val="80000"/>
              <a:buNone/>
            </a:pP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 створювати умови для того, щоб дошкільнята з порушеннями зору навчались </a:t>
            </a:r>
            <a:r>
              <a:rPr lang="uk-UA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емоційно</a:t>
            </a: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відгукуватись на красу навколишнього оточення, помічати, сприймати, бачити, відчувати і шанувати цю красу, бажати відтворювати її в естетичних діях, іграх, на заняттях з художньо-продуктивної діяльності, під час самостійної художньо-продуктивної діяльності, називати відповідними словами та передавати особисті враження від неї за допомогою різних матеріалів і зображувальних технік, переживати почуття захоплення, радості, здивування, творчого піднесення, самоцінності.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2089" y="2391335"/>
            <a:ext cx="3250990" cy="2879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3784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7"/>
          <p:cNvSpPr txBox="1">
            <a:spLocks/>
          </p:cNvSpPr>
          <p:nvPr/>
        </p:nvSpPr>
        <p:spPr>
          <a:xfrm>
            <a:off x="1657349" y="751814"/>
            <a:ext cx="8279027" cy="2645297"/>
          </a:xfrm>
          <a:prstGeom prst="roundRect">
            <a:avLst/>
          </a:prstGeom>
          <a:solidFill>
            <a:srgbClr val="E5A645">
              <a:lumMod val="40000"/>
              <a:lumOff val="60000"/>
            </a:srgbClr>
          </a:solidFill>
          <a:ln w="25400" cap="flat" cmpd="sng" algn="ctr">
            <a:solidFill>
              <a:srgbClr val="739BCF">
                <a:shade val="50000"/>
              </a:srgbClr>
            </a:solidFill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Художньо-продуктивна діяльність – складова частина освітнього процесу, безпосередньо спрямована на формування здатності сприймати і перетворювати дійсність за законами краси в усіх сферах діяльності людини,  відіграє унікальну роль у розвитку й удосконаленні особистості дошкільнят з порушеннями зору.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382" y="3829822"/>
            <a:ext cx="2799321" cy="2725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3116" y="3809319"/>
            <a:ext cx="3160884" cy="2943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396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0E1EBA-9044-47B5-BB65-EB899C068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6583002" cy="579120"/>
          </a:xfrm>
        </p:spPr>
        <p:txBody>
          <a:bodyPr>
            <a:normAutofit/>
          </a:bodyPr>
          <a:lstStyle/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Використані джерела: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48C12FD-1CBB-4025-856B-90983BA6A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952" y="1527048"/>
            <a:ext cx="10304464" cy="4334256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uk-UA" dirty="0"/>
          </a:p>
          <a:p>
            <a:r>
              <a:rPr lang="uk-UA" sz="8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Базовий компонент дошкільної освіти / М-во освіти та науки України. 2021 рік</a:t>
            </a:r>
          </a:p>
          <a:p>
            <a:r>
              <a:rPr lang="uk-UA" sz="8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uk-UA" sz="8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Гузь</a:t>
            </a:r>
            <a:r>
              <a:rPr lang="uk-UA" sz="8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І. Б.  Вплив художньо – продуктивної діяльності на розвиток старших дошкільників зі зниженим зором, Сумський державний педагогічний університет імені А. С.Макаренка</a:t>
            </a:r>
          </a:p>
          <a:p>
            <a:r>
              <a:rPr lang="uk-UA" sz="8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Гагаріна Н. П. Художньо-продуктивна компетенція дошкільників. Діти і картини: </a:t>
            </a:r>
            <a:r>
              <a:rPr lang="uk-UA" sz="8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</a:t>
            </a:r>
            <a:r>
              <a:rPr lang="uk-UA" sz="8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.-метод. </a:t>
            </a:r>
            <a:r>
              <a:rPr lang="uk-UA" sz="8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посіб</a:t>
            </a:r>
            <a:r>
              <a:rPr lang="uk-UA" sz="8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Кропивницький : КЗ «КОІППО ім. Василя Сухомлинського», 2017. 48 с</a:t>
            </a:r>
          </a:p>
          <a:p>
            <a:r>
              <a:rPr lang="uk-UA" sz="8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Особливості розвитку особистості з порушеннями зору / Л. С. </a:t>
            </a:r>
            <a:r>
              <a:rPr lang="uk-UA" sz="8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Вавіна</a:t>
            </a:r>
            <a:r>
              <a:rPr lang="uk-UA" sz="8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І. М. Гудим, С. М. Кондратенко, К. С. Довгопола, Л. А. </a:t>
            </a:r>
            <a:r>
              <a:rPr lang="uk-UA" sz="8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Нафікова</a:t>
            </a:r>
            <a:r>
              <a:rPr lang="uk-UA" sz="8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Київ : Педагогічна думка, 2012, 132 с.</a:t>
            </a:r>
          </a:p>
          <a:p>
            <a:r>
              <a:rPr lang="uk-UA" sz="8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Синьова Є.П. </a:t>
            </a:r>
            <a:r>
              <a:rPr lang="uk-UA" sz="80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Тифлопсихологія</a:t>
            </a:r>
            <a:r>
              <a:rPr lang="uk-UA" sz="8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підручник. Київ: Знання, 2008.  365с.</a:t>
            </a:r>
          </a:p>
          <a:p>
            <a:endParaRPr lang="uk-UA" sz="20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82318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208774"/>
            <a:ext cx="5341035" cy="400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1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14652" y="370702"/>
            <a:ext cx="10571863" cy="4374889"/>
          </a:xfrm>
          <a:prstGeom prst="roundRect">
            <a:avLst/>
          </a:prstGeom>
          <a:solidFill>
            <a:srgbClr val="E5A645">
              <a:lumMod val="40000"/>
              <a:lumOff val="60000"/>
            </a:srgbClr>
          </a:solidFill>
          <a:ln w="25400" cap="flat" cmpd="sng" algn="ctr">
            <a:solidFill>
              <a:srgbClr val="739BCF">
                <a:shade val="50000"/>
              </a:srgbClr>
            </a:solidFill>
            <a:prstDash val="solid"/>
          </a:ln>
          <a:effectLst/>
        </p:spPr>
        <p:txBody>
          <a:bodyPr rtlCol="0" anchor="ctr">
            <a:normAutofit/>
          </a:bodyPr>
          <a:lstStyle/>
          <a:p>
            <a:pPr marL="0" indent="0" algn="just">
              <a:buNone/>
            </a:pP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«Витоки здібностей та обдаровань дітей – на кінчиках їхніх пальців. Від них ідуть найтонші струмочки, які живлять джерело творчої думки».                              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</a:t>
            </a:r>
            <a:r>
              <a:rPr lang="uk-UA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В. О. Сухомлинський</a:t>
            </a:r>
          </a:p>
          <a:p>
            <a:pPr marL="0" indent="0" algn="just">
              <a:buNone/>
            </a:pPr>
            <a:endParaRPr lang="uk-UA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uk-UA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«Справу  виховання  бажано  поставити  якнайближче  до природних нахилів дитини і до вимог життя, в якому дитина перебуває, у зв’язку зі світоглядом   того народу, з психологією  тієї  нації, з яких походить дитина».                                                                        </a:t>
            </a:r>
            <a:r>
              <a:rPr lang="ru-RU" sz="20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Софія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Русова</a:t>
            </a:r>
            <a:endParaRPr lang="uk-UA" sz="20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uk-U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617" y="4917989"/>
            <a:ext cx="294467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69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59979" y="142504"/>
            <a:ext cx="3860545" cy="3082168"/>
          </a:xfrm>
          <a:prstGeom prst="roundRect">
            <a:avLst/>
          </a:prstGeom>
          <a:solidFill>
            <a:srgbClr val="E5A645">
              <a:lumMod val="40000"/>
              <a:lumOff val="60000"/>
            </a:srgbClr>
          </a:solidFill>
          <a:ln w="25400" cap="flat" cmpd="sng" algn="ctr">
            <a:solidFill>
              <a:srgbClr val="739BCF">
                <a:shade val="50000"/>
              </a:srgbClr>
            </a:solidFill>
            <a:prstDash val="solid"/>
          </a:ln>
          <a:effectLst/>
        </p:spPr>
        <p:txBody>
          <a:bodyPr rtlCol="0" anchor="ctr">
            <a:normAutofit fontScale="92500" lnSpcReduction="10000"/>
          </a:bodyPr>
          <a:lstStyle/>
          <a:p>
            <a:pPr marL="0" indent="0" algn="just">
              <a:buNone/>
            </a:pPr>
            <a:r>
              <a:rPr lang="uk-UA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Сучасна дошкільна освіта в Україні перебуває в стані модернізації та пошуку ефективних шляхів, </a:t>
            </a:r>
          </a:p>
          <a:p>
            <a:pPr marL="0" indent="0" algn="just">
              <a:buNone/>
            </a:pPr>
            <a:r>
              <a:rPr lang="uk-UA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технологій, </a:t>
            </a:r>
          </a:p>
          <a:p>
            <a:pPr marL="0" indent="0" algn="just">
              <a:buNone/>
            </a:pPr>
            <a:r>
              <a:rPr lang="uk-UA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 щодо забезпечення якості освітніх послуг.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79" y="4571276"/>
            <a:ext cx="2744478" cy="21442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7CC4A62D-B006-466C-B219-B4AEF5604983}"/>
              </a:ext>
            </a:extLst>
          </p:cNvPr>
          <p:cNvSpPr/>
          <p:nvPr/>
        </p:nvSpPr>
        <p:spPr>
          <a:xfrm>
            <a:off x="3334326" y="4571276"/>
            <a:ext cx="8054109" cy="2062103"/>
          </a:xfrm>
          <a:prstGeom prst="rect">
            <a:avLst/>
          </a:prstGeom>
          <a:solidFill>
            <a:srgbClr val="FFCC99"/>
          </a:solidFill>
        </p:spPr>
        <p:txBody>
          <a:bodyPr wrap="square">
            <a:spAutoFit/>
          </a:bodyPr>
          <a:lstStyle/>
          <a:p>
            <a:r>
              <a:rPr lang="uk-UA" sz="3200" b="1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творчих навичок відбувається з дошкільного віку через включення дитини у різноманітні види мистецької діяльності</a:t>
            </a:r>
          </a:p>
        </p:txBody>
      </p:sp>
      <p:sp>
        <p:nvSpPr>
          <p:cNvPr id="7" name="Объект 3">
            <a:extLst>
              <a:ext uri="{FF2B5EF4-FFF2-40B4-BE49-F238E27FC236}">
                <a16:creationId xmlns:a16="http://schemas.microsoft.com/office/drawing/2014/main" id="{DEAFA253-0ED3-4E0E-888B-08B6A2D78EA7}"/>
              </a:ext>
            </a:extLst>
          </p:cNvPr>
          <p:cNvSpPr txBox="1">
            <a:spLocks/>
          </p:cNvSpPr>
          <p:nvPr/>
        </p:nvSpPr>
        <p:spPr>
          <a:xfrm>
            <a:off x="6848765" y="226759"/>
            <a:ext cx="5083256" cy="3680223"/>
          </a:xfrm>
          <a:prstGeom prst="roundRect">
            <a:avLst/>
          </a:prstGeom>
          <a:solidFill>
            <a:srgbClr val="E5A645">
              <a:lumMod val="40000"/>
              <a:lumOff val="60000"/>
            </a:srgbClr>
          </a:solidFill>
          <a:ln w="25400" cap="flat" cmpd="sng" algn="ctr">
            <a:solidFill>
              <a:srgbClr val="739BCF">
                <a:shade val="50000"/>
              </a:srgbClr>
            </a:solidFill>
            <a:prstDash val="solid"/>
          </a:ln>
          <a:effectLst/>
        </p:spPr>
        <p:txBody>
          <a:bodyPr vert="horz" lIns="91440" tIns="45720" rIns="91440" bIns="45720" rtlCol="0" anchor="ctr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 !</a:t>
            </a:r>
          </a:p>
          <a:p>
            <a:pPr marL="285750" indent="-285750">
              <a:buFontTx/>
              <a:buChar char="-"/>
            </a:pP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всебічний розвиток особистості, </a:t>
            </a:r>
          </a:p>
          <a:p>
            <a:pPr marL="285750" indent="-285750">
              <a:buFontTx/>
              <a:buChar char="-"/>
            </a:pP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здатності до творчого самовираження,</a:t>
            </a:r>
          </a:p>
          <a:p>
            <a:pPr marL="285750" indent="-285750">
              <a:buFontTx/>
              <a:buChar char="-"/>
            </a:pP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реалізація свого природного потенціалу, </a:t>
            </a:r>
          </a:p>
          <a:p>
            <a:pPr marL="285750" indent="-285750">
              <a:buFontTx/>
              <a:buChar char="-"/>
            </a:pPr>
            <a:r>
              <a:rPr lang="uk-UA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 до готовності навчатися впродовж життя</a:t>
            </a:r>
            <a:r>
              <a:rPr lang="uk-UA" sz="2400" dirty="0"/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E7AF04-DCD7-499B-BC19-FAB5D47A5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400" y="369093"/>
            <a:ext cx="2059709" cy="387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735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346369" y="940650"/>
            <a:ext cx="8239658" cy="5020244"/>
          </a:xfrm>
          <a:prstGeom prst="roundRect">
            <a:avLst/>
          </a:prstGeom>
          <a:solidFill>
            <a:srgbClr val="E5A645">
              <a:lumMod val="40000"/>
              <a:lumOff val="60000"/>
            </a:srgbClr>
          </a:solidFill>
          <a:ln w="25400" cap="flat" cmpd="sng" algn="ctr">
            <a:solidFill>
              <a:srgbClr val="739BC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just"/>
            <a:r>
              <a:rPr lang="uk-UA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Базовий компонент шкільної освіти, а саме зміст освітньої лінії “Дитина у світі культури” передбачає формування в дітей дошкільного віку почуття краси в різних її проявах, ціннісного ставлення до змісту предметного світу та світу мистецтва, розвиток творчих здібностей, утвердження </a:t>
            </a:r>
            <a:r>
              <a:rPr lang="uk-UA" sz="24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емоційно</a:t>
            </a:r>
            <a:r>
              <a:rPr lang="uk-UA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-ціннісного ставлення до практичної та духовної діяльності людини, розвиток потреби в реалізації власних творчих здібностей.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806" y="1688757"/>
            <a:ext cx="3283554" cy="385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29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358022" y="295823"/>
            <a:ext cx="8194309" cy="3439050"/>
          </a:xfrm>
          <a:prstGeom prst="roundRect">
            <a:avLst/>
          </a:prstGeom>
          <a:solidFill>
            <a:srgbClr val="E5A645">
              <a:lumMod val="40000"/>
              <a:lumOff val="60000"/>
            </a:srgbClr>
          </a:solidFill>
          <a:ln w="25400" cap="flat" cmpd="sng" algn="ctr">
            <a:solidFill>
              <a:srgbClr val="739BC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just"/>
            <a:r>
              <a:rPr lang="uk-UA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Сьогодні перед педагогами  постає важливе завдання: домогтися того, щоб кожну дитину виховати  свідомою особистістю суспільства,  здоровою самодостатньою та досвідченою людиною,  обов’язково – ініціативною, думаючою, здібною до творчого підходу в будь-якій справі.  </a:t>
            </a:r>
          </a:p>
          <a:p>
            <a:pPr algn="just"/>
            <a:endParaRPr lang="uk-UA" sz="2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22" y="3734873"/>
            <a:ext cx="3541964" cy="26513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997691" y="4170668"/>
            <a:ext cx="8194309" cy="1625642"/>
          </a:xfrm>
          <a:prstGeom prst="roundRect">
            <a:avLst/>
          </a:prstGeom>
          <a:solidFill>
            <a:srgbClr val="E5A645">
              <a:lumMod val="40000"/>
              <a:lumOff val="60000"/>
            </a:srgbClr>
          </a:solidFill>
          <a:ln w="25400" cap="flat" cmpd="sng" algn="ctr">
            <a:solidFill>
              <a:srgbClr val="739BC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r>
              <a:rPr lang="uk-UA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Активна життєва позиція має сенс, якщо людина міркує творчо, якщо бачить навколо можливість для вдосконалення.</a:t>
            </a:r>
          </a:p>
        </p:txBody>
      </p:sp>
    </p:spTree>
    <p:extLst>
      <p:ext uri="{BB962C8B-B14F-4D97-AF65-F5344CB8AC3E}">
        <p14:creationId xmlns:p14="http://schemas.microsoft.com/office/powerpoint/2010/main" val="977248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358075" y="581891"/>
            <a:ext cx="11517250" cy="2648197"/>
          </a:xfrm>
          <a:prstGeom prst="roundRect">
            <a:avLst/>
          </a:prstGeom>
          <a:solidFill>
            <a:srgbClr val="E5A645">
              <a:lumMod val="40000"/>
              <a:lumOff val="60000"/>
            </a:srgbClr>
          </a:solidFill>
          <a:ln w="25400" cap="flat" cmpd="sng" algn="ctr">
            <a:solidFill>
              <a:srgbClr val="739BC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just"/>
            <a:r>
              <a:rPr lang="uk-UA" sz="2400" dirty="0"/>
              <a:t>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Період дошкільного дитинства найсприятливіший для всебічного гармонійного розвитку особистості. Адже, саме в цей період закладається фундамент художньо-творчого розвитку малюків. Тому, одним із актуальних питань, що стоять перед педагогами, є необхідність розвитку здатності дитини практично реалізовувати свій художньо-естетичний потенціал для отримання бажаного результату.</a:t>
            </a:r>
            <a:endParaRPr lang="uk-UA" sz="24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050" y="3505747"/>
            <a:ext cx="3704804" cy="2549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901" y="3766690"/>
            <a:ext cx="3830358" cy="256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08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358075" y="435795"/>
            <a:ext cx="11588499" cy="2208551"/>
          </a:xfrm>
          <a:prstGeom prst="roundRect">
            <a:avLst/>
          </a:prstGeom>
          <a:solidFill>
            <a:srgbClr val="E5A645">
              <a:lumMod val="40000"/>
              <a:lumOff val="60000"/>
            </a:srgbClr>
          </a:solidFill>
          <a:ln w="25400" cap="flat" cmpd="sng" algn="ctr">
            <a:solidFill>
              <a:srgbClr val="739BC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just"/>
            <a:r>
              <a:rPr lang="uk-UA" sz="2200" b="1" dirty="0"/>
              <a:t>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корекційних заняттях у тифлопедагогів, вихователів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організованої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дитячої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ведеться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систематична робота з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зорового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сприйняття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реальних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уявлень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предмети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вміння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користуватися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залишковим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зором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uk-UA" sz="22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76" y="3335148"/>
            <a:ext cx="4028900" cy="2678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043" y="3223351"/>
            <a:ext cx="2358167" cy="3156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0400" y="3223351"/>
            <a:ext cx="4040151" cy="2976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4159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358075" y="435795"/>
            <a:ext cx="11588499" cy="2826389"/>
          </a:xfrm>
          <a:prstGeom prst="roundRect">
            <a:avLst/>
          </a:prstGeom>
          <a:solidFill>
            <a:srgbClr val="E5A645">
              <a:lumMod val="40000"/>
              <a:lumOff val="60000"/>
            </a:srgbClr>
          </a:solidFill>
          <a:ln w="25400" cap="flat" cmpd="sng" algn="ctr">
            <a:solidFill>
              <a:srgbClr val="739BC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just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дошкільників з порушеннями зору велике значення приділяється формуванню предметних уявлень, розвитку способів обстеження предметів з використанням різних аналізаторів: зорового, дотикового, тактильно-рухового та інших. Також важливо забезпечити дітям із порушенням зору умови для оволодіння сенсорними еталонами, форми, кольору, величини та просторового розташування предметів.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469" y="3615885"/>
            <a:ext cx="3942320" cy="255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086" y="3615885"/>
            <a:ext cx="3498334" cy="2623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8611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655608" y="146649"/>
            <a:ext cx="5132717" cy="6228272"/>
          </a:xfrm>
          <a:prstGeom prst="roundRect">
            <a:avLst/>
          </a:prstGeom>
          <a:solidFill>
            <a:srgbClr val="E5A645">
              <a:lumMod val="40000"/>
              <a:lumOff val="60000"/>
            </a:srgbClr>
          </a:solidFill>
          <a:ln w="25400" cap="flat" cmpd="sng" algn="ctr">
            <a:solidFill>
              <a:srgbClr val="739BCF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just"/>
            <a:r>
              <a:rPr lang="uk-UA" sz="2400" dirty="0"/>
              <a:t> </a:t>
            </a:r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загальному корекційно-компенсаторному процесі, спеціальні корекційні заняття тифлопедагогів відіграють роль </a:t>
            </a:r>
            <a:r>
              <a:rPr lang="uk-UA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пропедевтики </a:t>
            </a:r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підготовки дітей до різних видів діяльності, зокрема і до художньо – продуктивної</a:t>
            </a:r>
            <a:endParaRPr lang="uk-UA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632" y="435795"/>
            <a:ext cx="3920637" cy="26262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977" y="3274135"/>
            <a:ext cx="3659984" cy="2772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9144147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939</TotalTime>
  <Words>1386</Words>
  <Application>Microsoft Office PowerPoint</Application>
  <PresentationFormat>Широкий екран</PresentationFormat>
  <Paragraphs>64</Paragraphs>
  <Slides>19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19</vt:i4>
      </vt:variant>
    </vt:vector>
  </HeadingPairs>
  <TitlesOfParts>
    <vt:vector size="26" baseType="lpstr">
      <vt:lpstr>Arial</vt:lpstr>
      <vt:lpstr>Arial Black</vt:lpstr>
      <vt:lpstr>Calibri</vt:lpstr>
      <vt:lpstr>Times New Roman</vt:lpstr>
      <vt:lpstr>Trebuchet MS</vt:lpstr>
      <vt:lpstr>Wingdings 3</vt:lpstr>
      <vt:lpstr>Грань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 Для успішного вирішення проблеми розвитку творчих здібностей у дітей з порушеннями зору  важливо забезпечити  відповідні умови: </vt:lpstr>
      <vt:lpstr> Головне завдання художньо-продуктивної діяльності</vt:lpstr>
      <vt:lpstr>Художньо-продуктивна діяльність має важливе значення для всебічного розвитку особистості </vt:lpstr>
      <vt:lpstr>Презентація PowerPoint</vt:lpstr>
      <vt:lpstr>Презентація PowerPoint</vt:lpstr>
      <vt:lpstr>Презентація PowerPoint</vt:lpstr>
      <vt:lpstr>Презентація PowerPoint</vt:lpstr>
      <vt:lpstr>Використані джерела: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Директор</dc:creator>
  <cp:lastModifiedBy>Директор</cp:lastModifiedBy>
  <cp:revision>192</cp:revision>
  <dcterms:created xsi:type="dcterms:W3CDTF">2024-08-12T10:21:51Z</dcterms:created>
  <dcterms:modified xsi:type="dcterms:W3CDTF">2025-04-25T07:22:07Z</dcterms:modified>
</cp:coreProperties>
</file>